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3">
  <p:sldMasterIdLst>
    <p:sldMasterId id="2147484967" r:id="rId1"/>
  </p:sldMasterIdLst>
  <p:sldIdLst>
    <p:sldId id="256" r:id="rId2"/>
    <p:sldId id="257" r:id="rId3"/>
    <p:sldId id="421" r:id="rId4"/>
    <p:sldId id="423" r:id="rId5"/>
    <p:sldId id="426" r:id="rId6"/>
    <p:sldId id="428" r:id="rId7"/>
    <p:sldId id="430" r:id="rId8"/>
    <p:sldId id="429" r:id="rId9"/>
    <p:sldId id="424" r:id="rId10"/>
    <p:sldId id="431" r:id="rId11"/>
    <p:sldId id="432" r:id="rId12"/>
    <p:sldId id="422" r:id="rId13"/>
    <p:sldId id="425" r:id="rId14"/>
    <p:sldId id="433" r:id="rId15"/>
    <p:sldId id="361" r:id="rId16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lino, Bill" initials="P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0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600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26815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726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517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831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53472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4111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8442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842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6636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pPr/>
              <a:t>3/10/2020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5557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545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1181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68" r:id="rId1"/>
    <p:sldLayoutId id="2147484969" r:id="rId2"/>
    <p:sldLayoutId id="2147484970" r:id="rId3"/>
    <p:sldLayoutId id="2147484971" r:id="rId4"/>
    <p:sldLayoutId id="2147484972" r:id="rId5"/>
    <p:sldLayoutId id="2147484973" r:id="rId6"/>
    <p:sldLayoutId id="2147484974" r:id="rId7"/>
    <p:sldLayoutId id="2147484975" r:id="rId8"/>
    <p:sldLayoutId id="2147484976" r:id="rId9"/>
    <p:sldLayoutId id="2147484977" r:id="rId10"/>
    <p:sldLayoutId id="214748497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EB7CA-5DE4-4BCF-9D63-07D80FEF4914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247650"/>
            <a:ext cx="11685588" cy="1825625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Rochester Academy of Medicine  </a:t>
            </a:r>
            <a:br>
              <a:rPr lang="en-US" sz="4000" dirty="0"/>
            </a:br>
            <a:r>
              <a:rPr lang="en-US" sz="4000" dirty="0"/>
              <a:t>IPE/P Consortium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7579DE-B218-42DF-A0F1-5C5EC58CA65D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637547" y="4987474"/>
            <a:ext cx="8915400" cy="1125537"/>
          </a:xfrm>
        </p:spPr>
        <p:txBody>
          <a:bodyPr/>
          <a:lstStyle/>
          <a:p>
            <a:pPr marL="0" indent="0" algn="r">
              <a:buNone/>
            </a:pPr>
            <a:r>
              <a:rPr lang="en-US" b="1" dirty="0">
                <a:solidFill>
                  <a:schemeClr val="accent1"/>
                </a:solidFill>
              </a:rPr>
              <a:t>March 12</a:t>
            </a:r>
            <a:r>
              <a:rPr lang="en-US" b="1" baseline="30000" dirty="0">
                <a:solidFill>
                  <a:schemeClr val="accent1"/>
                </a:solidFill>
              </a:rPr>
              <a:t>th</a:t>
            </a:r>
            <a:r>
              <a:rPr lang="en-US" b="1" dirty="0">
                <a:solidFill>
                  <a:schemeClr val="accent1"/>
                </a:solidFill>
              </a:rPr>
              <a:t>, 2020</a:t>
            </a:r>
          </a:p>
        </p:txBody>
      </p:sp>
      <p:pic>
        <p:nvPicPr>
          <p:cNvPr id="4" name="Picture 3" descr="http://raom.org/resources/Pictures/2017%20Logo.png">
            <a:extLst>
              <a:ext uri="{FF2B5EF4-FFF2-40B4-BE49-F238E27FC236}">
                <a16:creationId xmlns:a16="http://schemas.microsoft.com/office/drawing/2014/main" id="{86F1E273-4D6E-49E2-A0E5-C3F307B69CAF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53" y="4379053"/>
            <a:ext cx="2095758" cy="198819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B5798CF-102E-47A6-A785-D7CF10FC8934}"/>
              </a:ext>
            </a:extLst>
          </p:cNvPr>
          <p:cNvSpPr/>
          <p:nvPr/>
        </p:nvSpPr>
        <p:spPr>
          <a:xfrm>
            <a:off x="2603065" y="2139144"/>
            <a:ext cx="7129158" cy="2239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Mission: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Rochester Academy of Medicine advances learning, encourages service, and initiates collaboration in the communities we serve. 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Vision: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Rochester Academy of Medicine will lead in fostering solutions that bring better health to our communities.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Values: 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Collaboration, Integrity, Leadership, Diversity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3888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C65C7C2-CC1E-4F10-9FDE-26F2D6D76BC9}"/>
              </a:ext>
            </a:extLst>
          </p:cNvPr>
          <p:cNvSpPr txBox="1">
            <a:spLocks/>
          </p:cNvSpPr>
          <p:nvPr/>
        </p:nvSpPr>
        <p:spPr>
          <a:xfrm>
            <a:off x="2975340" y="2543668"/>
            <a:ext cx="9073445" cy="40592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 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6AE799C-300C-45C9-9BF9-3255EFB82C3A}"/>
              </a:ext>
            </a:extLst>
          </p:cNvPr>
          <p:cNvSpPr txBox="1">
            <a:spLocks/>
          </p:cNvSpPr>
          <p:nvPr/>
        </p:nvSpPr>
        <p:spPr>
          <a:xfrm>
            <a:off x="1669071" y="0"/>
            <a:ext cx="8853858" cy="17564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400" dirty="0"/>
              <a:t>Interprofessional Education Consortium (IPE/PC) – </a:t>
            </a:r>
            <a:endParaRPr lang="en-US" sz="1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A1824B-F98F-43D4-A030-829FFF53DE43}"/>
              </a:ext>
            </a:extLst>
          </p:cNvPr>
          <p:cNvSpPr txBox="1"/>
          <p:nvPr/>
        </p:nvSpPr>
        <p:spPr>
          <a:xfrm>
            <a:off x="436228" y="738231"/>
            <a:ext cx="111825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IPE/P Consortium contemplating the following questions: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Focus on collaborative care first then team-based care?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How to advance IPE/C in the community?   This is a big question and leads to big initiatives like a community assessment.  Should this be the path?</a:t>
            </a:r>
          </a:p>
          <a:p>
            <a:pPr lvl="2"/>
            <a:endParaRPr lang="en-US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Or, how can the RAOM IPE/C be developed as an "incubator" for IPE/C?.   Maybe bring speakers, host workshops, sponsor events, have working sessions, get some small grants (to start).  "Incubator" might make things more manageable and resonate with many stakeholders - as a starting point.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143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C65C7C2-CC1E-4F10-9FDE-26F2D6D76BC9}"/>
              </a:ext>
            </a:extLst>
          </p:cNvPr>
          <p:cNvSpPr txBox="1">
            <a:spLocks/>
          </p:cNvSpPr>
          <p:nvPr/>
        </p:nvSpPr>
        <p:spPr>
          <a:xfrm>
            <a:off x="2975340" y="2543668"/>
            <a:ext cx="9073445" cy="40592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 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6AE799C-300C-45C9-9BF9-3255EFB82C3A}"/>
              </a:ext>
            </a:extLst>
          </p:cNvPr>
          <p:cNvSpPr txBox="1">
            <a:spLocks/>
          </p:cNvSpPr>
          <p:nvPr/>
        </p:nvSpPr>
        <p:spPr>
          <a:xfrm>
            <a:off x="2813975" y="1868728"/>
            <a:ext cx="6823084" cy="17564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400" dirty="0"/>
              <a:t>Interprofessional Education Consortium (IPE/PC)</a:t>
            </a:r>
          </a:p>
          <a:p>
            <a:pPr algn="ctr"/>
            <a:endParaRPr lang="en-US" sz="2400" dirty="0"/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Membership</a:t>
            </a:r>
            <a:br>
              <a:rPr lang="en-US" sz="1600" dirty="0"/>
            </a:b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607935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C65C7C2-CC1E-4F10-9FDE-26F2D6D76BC9}"/>
              </a:ext>
            </a:extLst>
          </p:cNvPr>
          <p:cNvSpPr txBox="1">
            <a:spLocks/>
          </p:cNvSpPr>
          <p:nvPr/>
        </p:nvSpPr>
        <p:spPr>
          <a:xfrm>
            <a:off x="2975340" y="2543668"/>
            <a:ext cx="9073445" cy="40592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 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6AE799C-300C-45C9-9BF9-3255EFB82C3A}"/>
              </a:ext>
            </a:extLst>
          </p:cNvPr>
          <p:cNvSpPr txBox="1">
            <a:spLocks/>
          </p:cNvSpPr>
          <p:nvPr/>
        </p:nvSpPr>
        <p:spPr>
          <a:xfrm>
            <a:off x="3504258" y="371266"/>
            <a:ext cx="5821960" cy="17564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400" dirty="0"/>
              <a:t>Interprofessional Education Consortium (IPEC)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Group Members – to date…</a:t>
            </a:r>
            <a:br>
              <a:rPr lang="en-US" sz="1600" dirty="0"/>
            </a:br>
            <a:endParaRPr lang="en-US" sz="1600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05DDBD09-CC3F-4789-BE6E-CDE2325431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1344720"/>
              </p:ext>
            </p:extLst>
          </p:nvPr>
        </p:nvGraphicFramePr>
        <p:xfrm>
          <a:off x="892815" y="1183271"/>
          <a:ext cx="10473314" cy="405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1" name="Worksheet" r:id="rId3" imgW="8896447" imgH="3447943" progId="Excel.Sheet.12">
                  <p:embed/>
                </p:oleObj>
              </mc:Choice>
              <mc:Fallback>
                <p:oleObj name="Worksheet" r:id="rId3" imgW="8896447" imgH="344794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92815" y="1183271"/>
                        <a:ext cx="10473314" cy="4059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89712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C65C7C2-CC1E-4F10-9FDE-26F2D6D76BC9}"/>
              </a:ext>
            </a:extLst>
          </p:cNvPr>
          <p:cNvSpPr txBox="1">
            <a:spLocks/>
          </p:cNvSpPr>
          <p:nvPr/>
        </p:nvSpPr>
        <p:spPr>
          <a:xfrm>
            <a:off x="2975340" y="2543668"/>
            <a:ext cx="9073445" cy="40592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 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6AE799C-300C-45C9-9BF9-3255EFB82C3A}"/>
              </a:ext>
            </a:extLst>
          </p:cNvPr>
          <p:cNvSpPr txBox="1">
            <a:spLocks/>
          </p:cNvSpPr>
          <p:nvPr/>
        </p:nvSpPr>
        <p:spPr>
          <a:xfrm>
            <a:off x="3504258" y="371266"/>
            <a:ext cx="5821960" cy="17564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400" dirty="0"/>
              <a:t>Interprofessional Education Consortium (IPEC)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Group Members – in pursuit…</a:t>
            </a:r>
            <a:br>
              <a:rPr lang="en-US" sz="1600" dirty="0"/>
            </a:br>
            <a:endParaRPr lang="en-US" sz="1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63E4BA-8B44-4B37-8E49-AE63E55B53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439" y="1386380"/>
            <a:ext cx="9566908" cy="248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409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C65C7C2-CC1E-4F10-9FDE-26F2D6D76BC9}"/>
              </a:ext>
            </a:extLst>
          </p:cNvPr>
          <p:cNvSpPr txBox="1">
            <a:spLocks/>
          </p:cNvSpPr>
          <p:nvPr/>
        </p:nvSpPr>
        <p:spPr>
          <a:xfrm>
            <a:off x="2975340" y="2543668"/>
            <a:ext cx="9073445" cy="40592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 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6AE799C-300C-45C9-9BF9-3255EFB82C3A}"/>
              </a:ext>
            </a:extLst>
          </p:cNvPr>
          <p:cNvSpPr txBox="1">
            <a:spLocks/>
          </p:cNvSpPr>
          <p:nvPr/>
        </p:nvSpPr>
        <p:spPr>
          <a:xfrm>
            <a:off x="2813975" y="1868728"/>
            <a:ext cx="6823084" cy="17564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400" dirty="0"/>
              <a:t>Interprofessional Education Consortium (IPE/PC)</a:t>
            </a:r>
          </a:p>
          <a:p>
            <a:pPr algn="ctr"/>
            <a:endParaRPr lang="en-US" sz="2400" dirty="0"/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Next Meeting?</a:t>
            </a:r>
            <a:br>
              <a:rPr lang="en-US" sz="1600" dirty="0"/>
            </a:b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985994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036DC-1ADE-4C2D-B981-70DE94254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171" y="1130971"/>
            <a:ext cx="10782650" cy="1492132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Close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C65C7C2-CC1E-4F10-9FDE-26F2D6D76BC9}"/>
              </a:ext>
            </a:extLst>
          </p:cNvPr>
          <p:cNvSpPr txBox="1">
            <a:spLocks/>
          </p:cNvSpPr>
          <p:nvPr/>
        </p:nvSpPr>
        <p:spPr>
          <a:xfrm>
            <a:off x="2975340" y="2543668"/>
            <a:ext cx="9073445" cy="40592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 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533924-4911-4F8C-A474-3ECA0DC759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4787" y="2421767"/>
            <a:ext cx="3450635" cy="345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780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0DAA217-BE61-48ED-A907-A449C35A44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6303785"/>
              </p:ext>
            </p:extLst>
          </p:nvPr>
        </p:nvGraphicFramePr>
        <p:xfrm>
          <a:off x="1586939" y="1938538"/>
          <a:ext cx="9018122" cy="23387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09807">
                  <a:extLst>
                    <a:ext uri="{9D8B030D-6E8A-4147-A177-3AD203B41FA5}">
                      <a16:colId xmlns:a16="http://schemas.microsoft.com/office/drawing/2014/main" val="2171199528"/>
                    </a:ext>
                  </a:extLst>
                </a:gridCol>
                <a:gridCol w="6333411">
                  <a:extLst>
                    <a:ext uri="{9D8B030D-6E8A-4147-A177-3AD203B41FA5}">
                      <a16:colId xmlns:a16="http://schemas.microsoft.com/office/drawing/2014/main" val="1348034034"/>
                    </a:ext>
                  </a:extLst>
                </a:gridCol>
                <a:gridCol w="1474904">
                  <a:extLst>
                    <a:ext uri="{9D8B030D-6E8A-4147-A177-3AD203B41FA5}">
                      <a16:colId xmlns:a16="http://schemas.microsoft.com/office/drawing/2014/main" val="79890982"/>
                    </a:ext>
                  </a:extLst>
                </a:gridCol>
              </a:tblGrid>
              <a:tr h="3897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Time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Topic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Facilitator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12416417"/>
                  </a:ext>
                </a:extLst>
              </a:tr>
              <a:tr h="3897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8:00 AM: 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Welcome/Introductions/Review of Feb Meeting Minutes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Les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07973570"/>
                  </a:ext>
                </a:extLst>
              </a:tr>
              <a:tr h="3897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8:15 AM: 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IPE/P Best Practice/Tools Sharing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All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91668700"/>
                  </a:ext>
                </a:extLst>
              </a:tr>
              <a:tr h="3897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8:45 AM: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Ongoing Scope Discussion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All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7803726"/>
                  </a:ext>
                </a:extLst>
              </a:tr>
              <a:tr h="3897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9:15 AM: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Adding New Members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All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52995619"/>
                  </a:ext>
                </a:extLst>
              </a:tr>
              <a:tr h="3897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9:30 PM: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Close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Les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95207202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714F6735-C216-43B5-A8BD-9757BAC5C5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2268" y="678647"/>
            <a:ext cx="217925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IPE/P Consortium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Agenda 3/12/20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614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C65C7C2-CC1E-4F10-9FDE-26F2D6D76BC9}"/>
              </a:ext>
            </a:extLst>
          </p:cNvPr>
          <p:cNvSpPr txBox="1">
            <a:spLocks/>
          </p:cNvSpPr>
          <p:nvPr/>
        </p:nvSpPr>
        <p:spPr>
          <a:xfrm>
            <a:off x="2975340" y="2543668"/>
            <a:ext cx="9073445" cy="40592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 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6AE799C-300C-45C9-9BF9-3255EFB82C3A}"/>
              </a:ext>
            </a:extLst>
          </p:cNvPr>
          <p:cNvSpPr txBox="1">
            <a:spLocks/>
          </p:cNvSpPr>
          <p:nvPr/>
        </p:nvSpPr>
        <p:spPr>
          <a:xfrm>
            <a:off x="3116144" y="170588"/>
            <a:ext cx="5821960" cy="17564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400" dirty="0"/>
              <a:t>Origin of IPE/PC (still working on a name </a:t>
            </a:r>
            <a:r>
              <a:rPr lang="en-US" sz="2400" dirty="0">
                <a:sym typeface="Wingdings" panose="05000000000000000000" pitchFamily="2" charset="2"/>
              </a:rPr>
              <a:t>).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sym typeface="Wingdings" panose="05000000000000000000" pitchFamily="2" charset="2"/>
              </a:rPr>
              <a:t>This photo says it all…</a:t>
            </a:r>
          </a:p>
          <a:p>
            <a:pPr algn="ctr"/>
            <a:endParaRPr lang="en-US" sz="2400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pic>
        <p:nvPicPr>
          <p:cNvPr id="4" name="Picture 3" descr="A person standing in front of 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D9F97C2F-FFF1-4341-9DC2-287B98323F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49" y="968121"/>
            <a:ext cx="7860927" cy="52406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1AE603B-C3B1-4207-8A67-512F8B07CA5C}"/>
              </a:ext>
            </a:extLst>
          </p:cNvPr>
          <p:cNvSpPr txBox="1"/>
          <p:nvPr/>
        </p:nvSpPr>
        <p:spPr>
          <a:xfrm>
            <a:off x="8364142" y="968121"/>
            <a:ext cx="350400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Need for improved IPE/P in the community.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Bridging the gap between IPE and IPP.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IPE/P – direction that RAOM is heading.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Newly established IPE Award.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National/International Professionals right in our backyard.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63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C65C7C2-CC1E-4F10-9FDE-26F2D6D76BC9}"/>
              </a:ext>
            </a:extLst>
          </p:cNvPr>
          <p:cNvSpPr txBox="1">
            <a:spLocks/>
          </p:cNvSpPr>
          <p:nvPr/>
        </p:nvSpPr>
        <p:spPr>
          <a:xfrm>
            <a:off x="2975340" y="2543668"/>
            <a:ext cx="9073445" cy="40592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 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6AE799C-300C-45C9-9BF9-3255EFB82C3A}"/>
              </a:ext>
            </a:extLst>
          </p:cNvPr>
          <p:cNvSpPr txBox="1">
            <a:spLocks/>
          </p:cNvSpPr>
          <p:nvPr/>
        </p:nvSpPr>
        <p:spPr>
          <a:xfrm>
            <a:off x="2715364" y="255081"/>
            <a:ext cx="6930660" cy="17564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400" dirty="0"/>
              <a:t>Interprofessional Education Consortium (IPE/PC)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Progress-to-date…</a:t>
            </a:r>
            <a:br>
              <a:rPr lang="en-US" sz="1600" dirty="0"/>
            </a:br>
            <a:endParaRPr lang="en-US" sz="1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A1824B-F98F-43D4-A030-829FFF53DE43}"/>
              </a:ext>
            </a:extLst>
          </p:cNvPr>
          <p:cNvSpPr txBox="1"/>
          <p:nvPr/>
        </p:nvSpPr>
        <p:spPr>
          <a:xfrm>
            <a:off x="1746660" y="1291905"/>
            <a:ext cx="886806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Introductory meeting on 11/14/19 with a small group.  (RRH, URMC, Le Moyne, SJF, GRC-CSC, RAOM).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Confirmed the need for such a consortium.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Confirmed the Academy was well-positioned to lead this effort.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Group shared perspectives on the state of IPE and IPP.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Group advanced names of members to join the consortium.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Agreed to survey all group members to gain input on focus, areas of concern, best practices etc.  Survey was developed and sent out for review at 2</a:t>
            </a:r>
            <a:r>
              <a:rPr lang="en-US" baseline="30000" dirty="0"/>
              <a:t>nd</a:t>
            </a:r>
            <a:r>
              <a:rPr lang="en-US" dirty="0"/>
              <a:t> meeting.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221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C65C7C2-CC1E-4F10-9FDE-26F2D6D76BC9}"/>
              </a:ext>
            </a:extLst>
          </p:cNvPr>
          <p:cNvSpPr txBox="1">
            <a:spLocks/>
          </p:cNvSpPr>
          <p:nvPr/>
        </p:nvSpPr>
        <p:spPr>
          <a:xfrm>
            <a:off x="2975340" y="2543668"/>
            <a:ext cx="9073445" cy="40592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 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6AE799C-300C-45C9-9BF9-3255EFB82C3A}"/>
              </a:ext>
            </a:extLst>
          </p:cNvPr>
          <p:cNvSpPr txBox="1">
            <a:spLocks/>
          </p:cNvSpPr>
          <p:nvPr/>
        </p:nvSpPr>
        <p:spPr>
          <a:xfrm>
            <a:off x="2715364" y="255081"/>
            <a:ext cx="6930660" cy="17564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400" dirty="0"/>
              <a:t>Interprofessional Education Consortium (IPE/PC)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Progress-to-date…</a:t>
            </a:r>
            <a:br>
              <a:rPr lang="en-US" sz="1600" dirty="0"/>
            </a:br>
            <a:endParaRPr lang="en-US" sz="1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A1824B-F98F-43D4-A030-829FFF53DE43}"/>
              </a:ext>
            </a:extLst>
          </p:cNvPr>
          <p:cNvSpPr txBox="1"/>
          <p:nvPr/>
        </p:nvSpPr>
        <p:spPr>
          <a:xfrm>
            <a:off x="1746660" y="1291905"/>
            <a:ext cx="886806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meeting was held on 2/6/20 with the larger group consisting of educators, community members and practitioners to review the survey questions.</a:t>
            </a:r>
          </a:p>
          <a:p>
            <a:endParaRPr lang="en-US" dirty="0"/>
          </a:p>
          <a:p>
            <a:r>
              <a:rPr lang="en-US" b="1" dirty="0"/>
              <a:t>Six questions:</a:t>
            </a:r>
          </a:p>
          <a:p>
            <a:endParaRPr lang="en-US" b="1" dirty="0"/>
          </a:p>
          <a:p>
            <a:pPr marL="342900" indent="-342900">
              <a:buFont typeface="+mj-lt"/>
              <a:buAutoNum type="arabicPeriod"/>
            </a:pPr>
            <a:r>
              <a:rPr lang="en-US" b="1" dirty="0"/>
              <a:t>Overall Goal of Consortium?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b="1" dirty="0"/>
              <a:t>Focus of the IPEC? Top three?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/>
              <a:t>Number 1 gap between teaching of IPE and clinical practice?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b="1" dirty="0"/>
              <a:t>One IPE Best Practice?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b="1" dirty="0"/>
              <a:t>Measure success?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b="1" dirty="0"/>
              <a:t>How to present our work as we move forward?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286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C65C7C2-CC1E-4F10-9FDE-26F2D6D76BC9}"/>
              </a:ext>
            </a:extLst>
          </p:cNvPr>
          <p:cNvSpPr txBox="1">
            <a:spLocks/>
          </p:cNvSpPr>
          <p:nvPr/>
        </p:nvSpPr>
        <p:spPr>
          <a:xfrm>
            <a:off x="2975340" y="2543668"/>
            <a:ext cx="9073445" cy="40592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 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6AE799C-300C-45C9-9BF9-3255EFB82C3A}"/>
              </a:ext>
            </a:extLst>
          </p:cNvPr>
          <p:cNvSpPr txBox="1">
            <a:spLocks/>
          </p:cNvSpPr>
          <p:nvPr/>
        </p:nvSpPr>
        <p:spPr>
          <a:xfrm>
            <a:off x="1669071" y="0"/>
            <a:ext cx="8853858" cy="17564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400" dirty="0"/>
              <a:t>Interprofessional Education Consortium (IPE/PC) - </a:t>
            </a:r>
            <a:r>
              <a:rPr lang="en-US" sz="2400" dirty="0">
                <a:solidFill>
                  <a:schemeClr val="tx1"/>
                </a:solidFill>
              </a:rPr>
              <a:t>Progress-to-date…</a:t>
            </a:r>
            <a:br>
              <a:rPr lang="en-US" sz="1600" dirty="0"/>
            </a:br>
            <a:endParaRPr lang="en-US" sz="1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A1824B-F98F-43D4-A030-829FFF53DE43}"/>
              </a:ext>
            </a:extLst>
          </p:cNvPr>
          <p:cNvSpPr txBox="1"/>
          <p:nvPr/>
        </p:nvSpPr>
        <p:spPr>
          <a:xfrm>
            <a:off x="436228" y="738231"/>
            <a:ext cx="11182524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Survey High Points – on the way to clarifying the goal (s) for the consortium…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Community health, patient care &amp; linking community need with schools was cited as important.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Assessing what is currently taking place in the community would be useful for scope questions.  Develop an inventory of that and IPE/P practices.  Delve into reviewing existing models e.g., IP Competencies Model, the IPE Research Model, The Nexus Model &amp; be thinking about what research, in general, should have a place in this work.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Bridging between academia and application resonated with everyone.  At which level should we start this work?  Focus on collaborative care first and then move on to team-based care?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few best practices so far: helping students understand their own professional identity as well as other professionals’ roles on a HC team.  Providing a strong foundation in IP principles w/many opportunities for authentic IP experiences. Faculty and student experiences that are led/taught/facilitated by faculty from different professions.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How to measure success?  That’ll depend on what we are measuring </a:t>
            </a:r>
            <a:r>
              <a:rPr lang="en-US" dirty="0">
                <a:sym typeface="Wingdings" panose="05000000000000000000" pitchFamily="2" charset="2"/>
              </a:rPr>
              <a:t>.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>
              <a:sym typeface="Wingdings" panose="05000000000000000000" pitchFamily="2" charset="2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How to present our work?  Every way possible!  Lectures, presentations, publications etc.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421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C65C7C2-CC1E-4F10-9FDE-26F2D6D76BC9}"/>
              </a:ext>
            </a:extLst>
          </p:cNvPr>
          <p:cNvSpPr txBox="1">
            <a:spLocks/>
          </p:cNvSpPr>
          <p:nvPr/>
        </p:nvSpPr>
        <p:spPr>
          <a:xfrm>
            <a:off x="2975340" y="2543668"/>
            <a:ext cx="9073445" cy="40592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 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6AE799C-300C-45C9-9BF9-3255EFB82C3A}"/>
              </a:ext>
            </a:extLst>
          </p:cNvPr>
          <p:cNvSpPr txBox="1">
            <a:spLocks/>
          </p:cNvSpPr>
          <p:nvPr/>
        </p:nvSpPr>
        <p:spPr>
          <a:xfrm>
            <a:off x="2813975" y="1868728"/>
            <a:ext cx="6823084" cy="17564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400" dirty="0"/>
              <a:t>Interprofessional Education Consortium (IPE/PC)</a:t>
            </a:r>
          </a:p>
          <a:p>
            <a:pPr algn="ctr"/>
            <a:endParaRPr lang="en-US" sz="2400" dirty="0"/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Best Practice/Tools - Sharing</a:t>
            </a:r>
            <a:br>
              <a:rPr lang="en-US" sz="1600" dirty="0"/>
            </a:b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55402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C65C7C2-CC1E-4F10-9FDE-26F2D6D76BC9}"/>
              </a:ext>
            </a:extLst>
          </p:cNvPr>
          <p:cNvSpPr txBox="1">
            <a:spLocks/>
          </p:cNvSpPr>
          <p:nvPr/>
        </p:nvSpPr>
        <p:spPr>
          <a:xfrm>
            <a:off x="2975340" y="2543668"/>
            <a:ext cx="9073445" cy="40592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 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6AE799C-300C-45C9-9BF9-3255EFB82C3A}"/>
              </a:ext>
            </a:extLst>
          </p:cNvPr>
          <p:cNvSpPr txBox="1">
            <a:spLocks/>
          </p:cNvSpPr>
          <p:nvPr/>
        </p:nvSpPr>
        <p:spPr>
          <a:xfrm>
            <a:off x="1358678" y="394283"/>
            <a:ext cx="8853858" cy="17564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400" dirty="0"/>
              <a:t>Interprofessional Education Consortium (IPE/PC) </a:t>
            </a:r>
            <a:endParaRPr lang="en-US" sz="1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A1824B-F98F-43D4-A030-829FFF53DE43}"/>
              </a:ext>
            </a:extLst>
          </p:cNvPr>
          <p:cNvSpPr txBox="1"/>
          <p:nvPr/>
        </p:nvSpPr>
        <p:spPr>
          <a:xfrm>
            <a:off x="1669071" y="1929468"/>
            <a:ext cx="84113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Each group member to identify one IPE/P best practice and one IPE/P tool or resource (to begin building an IPE/P  inventory) and present that to the group at the next meeting.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488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C65C7C2-CC1E-4F10-9FDE-26F2D6D76BC9}"/>
              </a:ext>
            </a:extLst>
          </p:cNvPr>
          <p:cNvSpPr txBox="1">
            <a:spLocks/>
          </p:cNvSpPr>
          <p:nvPr/>
        </p:nvSpPr>
        <p:spPr>
          <a:xfrm>
            <a:off x="2975340" y="2543668"/>
            <a:ext cx="9073445" cy="40592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 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6AE799C-300C-45C9-9BF9-3255EFB82C3A}"/>
              </a:ext>
            </a:extLst>
          </p:cNvPr>
          <p:cNvSpPr txBox="1">
            <a:spLocks/>
          </p:cNvSpPr>
          <p:nvPr/>
        </p:nvSpPr>
        <p:spPr>
          <a:xfrm>
            <a:off x="2813975" y="1868728"/>
            <a:ext cx="6823084" cy="17564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400" dirty="0"/>
              <a:t>Interprofessional Education Consortium (IPE/PC)</a:t>
            </a:r>
          </a:p>
          <a:p>
            <a:pPr algn="ctr"/>
            <a:endParaRPr lang="en-US" sz="2400" dirty="0"/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Scope Discussions</a:t>
            </a:r>
            <a:br>
              <a:rPr lang="en-US" sz="1600" dirty="0"/>
            </a:b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2528495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59254</TotalTime>
  <Words>856</Words>
  <Application>Microsoft Office PowerPoint</Application>
  <PresentationFormat>Widescreen</PresentationFormat>
  <Paragraphs>229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Retrospect</vt:lpstr>
      <vt:lpstr>Microsoft Excel Worksheet</vt:lpstr>
      <vt:lpstr>Rochester Academy of Medicine   IPE/P Consortium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Close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Rochester academy of medicine – Board Meeting</dc:title>
  <dc:creator>Marc Ambrosi</dc:creator>
  <cp:lastModifiedBy>Marc Ambrosi</cp:lastModifiedBy>
  <cp:revision>641</cp:revision>
  <cp:lastPrinted>2019-12-04T19:33:49Z</cp:lastPrinted>
  <dcterms:created xsi:type="dcterms:W3CDTF">2018-06-12T17:31:10Z</dcterms:created>
  <dcterms:modified xsi:type="dcterms:W3CDTF">2020-03-10T14:52:21Z</dcterms:modified>
</cp:coreProperties>
</file>